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Mon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Mono-italic.fntdata"/><Relationship Id="rId16" Type="http://schemas.openxmlformats.org/officeDocument/2006/relationships/slide" Target="slides/slide11.xml"/><Relationship Id="rId38" Type="http://schemas.openxmlformats.org/officeDocument/2006/relationships/font" Target="fonts/RobotoMon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ff93e189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7ff93e189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ff93e189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ff93e189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ff93e189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7ff93e189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ff93e189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ff93e189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ff93e189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ff93e189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ff93e189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ff93e189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ff93e189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7ff93e189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ff93e189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ff93e189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ff93e189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ff93e189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ff93e189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ff93e189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25c21dc2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25c21dc2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ff93e189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ff93e189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ff93e189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ff93e189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ff93e189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ff93e189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ff93e189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7ff93e189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ff93e189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ff93e189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ff93e189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ff93e189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ff93e189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7ff93e189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ff93e189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ff93e189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7ff93e189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7ff93e189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ff93e189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7ff93e189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25c21dc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f25c21dc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7ff93e189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7ff93e189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ff93e189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7ff93e189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25c21dc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25c21dc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7ff93e189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7ff93e189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ff93e18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ff93e18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ff93e189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ff93e189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ff93e189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7ff93e189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ff93e189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ff93e189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IBM Data Science </a:t>
            </a:r>
            <a:r>
              <a:rPr lang="en" sz="3600"/>
              <a:t>Capstone</a:t>
            </a:r>
            <a:r>
              <a:rPr lang="en" sz="3600"/>
              <a:t> Project</a:t>
            </a:r>
            <a:endParaRPr sz="36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Murugappan Sivabalan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4. </a:t>
            </a:r>
            <a:r>
              <a:rPr lang="en" sz="2500"/>
              <a:t>Exploratory Data Analysis with SQL</a:t>
            </a:r>
            <a:endParaRPr sz="2500"/>
          </a:p>
        </p:txBody>
      </p:sp>
      <p:sp>
        <p:nvSpPr>
          <p:cNvPr id="116" name="Google Shape;116;p22"/>
          <p:cNvSpPr txBox="1"/>
          <p:nvPr>
            <p:ph idx="1" type="body"/>
          </p:nvPr>
        </p:nvSpPr>
        <p:spPr>
          <a:xfrm>
            <a:off x="311700" y="1152475"/>
            <a:ext cx="5917200" cy="4093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00">
                <a:solidFill>
                  <a:schemeClr val="dk1"/>
                </a:solidFill>
              </a:rPr>
              <a:t>I integrated the SpaceX dataset into a PostgreSQL database directly within the Jupyter notebook to perform SQL-based Exploratory Data Analysis (EDA). Through SQL queries, I extracted valuable insights from the data, such as:</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Unique Launch Sites:</a:t>
            </a:r>
            <a:r>
              <a:rPr lang="en" sz="1100">
                <a:solidFill>
                  <a:schemeClr val="dk1"/>
                </a:solidFill>
              </a:rPr>
              <a:t> Identified distinct launch sites used in space missions.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Payload Mass Analysis:</a:t>
            </a:r>
            <a:r>
              <a:rPr lang="en" sz="1100">
                <a:solidFill>
                  <a:schemeClr val="dk1"/>
                </a:solidFill>
              </a:rPr>
              <a:t> Calculated total and average payload mass, including specifics for NASA (CRS) missions and Booster Version F9 v1.1.</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Mission Outcomes:</a:t>
            </a:r>
            <a:r>
              <a:rPr lang="en" sz="1100">
                <a:solidFill>
                  <a:schemeClr val="dk1"/>
                </a:solidFill>
              </a:rPr>
              <a:t> Analyzed the total number of successful and failed mission outcomes.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Booster and Landing Details:</a:t>
            </a:r>
            <a:r>
              <a:rPr lang="en" sz="1100">
                <a:solidFill>
                  <a:schemeClr val="dk1"/>
                </a:solidFill>
              </a:rPr>
              <a:t> Investigated failed landings on drone ships, booster versions with maximum payload mass, and significant launch sites.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Timeline Analysis:</a:t>
            </a:r>
            <a:r>
              <a:rPr lang="en" sz="1100">
                <a:solidFill>
                  <a:schemeClr val="dk1"/>
                </a:solidFill>
              </a:rPr>
              <a:t> Ranked landing outcomes over specific time periods to observe trends and improvements.</a:t>
            </a:r>
            <a:endParaRPr sz="1100">
              <a:solidFill>
                <a:schemeClr val="dk1"/>
              </a:solidFill>
            </a:endParaRPr>
          </a:p>
          <a:p>
            <a:pPr indent="0" lvl="0" marL="0" rtl="0" algn="l">
              <a:spcBef>
                <a:spcPts val="1200"/>
              </a:spcBef>
              <a:spcAft>
                <a:spcPts val="0"/>
              </a:spcAft>
              <a:buNone/>
            </a:pPr>
            <a:r>
              <a:rPr lang="en" sz="1100">
                <a:solidFill>
                  <a:schemeClr val="dk1"/>
                </a:solidFill>
              </a:rPr>
              <a:t>This approach allowed me to efficiently query and explore the dataset, providing a deeper understanding of the factors influencing mission success.</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5. Interactive Map with Folium</a:t>
            </a:r>
            <a:endParaRPr/>
          </a:p>
        </p:txBody>
      </p:sp>
      <p:sp>
        <p:nvSpPr>
          <p:cNvPr id="122" name="Google Shape;122;p23"/>
          <p:cNvSpPr txBox="1"/>
          <p:nvPr>
            <p:ph idx="1" type="body"/>
          </p:nvPr>
        </p:nvSpPr>
        <p:spPr>
          <a:xfrm>
            <a:off x="311700" y="1152475"/>
            <a:ext cx="4768800" cy="39045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 sz="1100">
                <a:solidFill>
                  <a:schemeClr val="dk1"/>
                </a:solidFill>
              </a:rPr>
              <a:t>I built an interactive map using Folium to visualize SpaceX launch sites and their outcomes:</a:t>
            </a:r>
            <a:endParaRPr sz="1100">
              <a:solidFill>
                <a:schemeClr val="dk1"/>
              </a:solidFill>
            </a:endParaRPr>
          </a:p>
          <a:p>
            <a:pPr indent="-293211" lvl="0" marL="457200" rtl="0" algn="l">
              <a:spcBef>
                <a:spcPts val="1200"/>
              </a:spcBef>
              <a:spcAft>
                <a:spcPts val="0"/>
              </a:spcAft>
              <a:buClr>
                <a:schemeClr val="dk1"/>
              </a:buClr>
              <a:buSzPct val="100000"/>
              <a:buChar char="●"/>
            </a:pPr>
            <a:r>
              <a:rPr b="1" lang="en" sz="1100">
                <a:solidFill>
                  <a:schemeClr val="dk1"/>
                </a:solidFill>
              </a:rPr>
              <a:t>Launch Site Markers:</a:t>
            </a:r>
            <a:r>
              <a:rPr lang="en" sz="1100">
                <a:solidFill>
                  <a:schemeClr val="dk1"/>
                </a:solidFill>
              </a:rPr>
              <a:t> I added markers, circles, and lines to represent all launch sites. Each marker was tagged with the site’s latitude and longitude coordinates, displaying its geographic location and proximity to key areas like the Equator and coastlines.</a:t>
            </a:r>
            <a:endParaRPr sz="1100">
              <a:solidFill>
                <a:schemeClr val="dk1"/>
              </a:solidFill>
            </a:endParaRPr>
          </a:p>
          <a:p>
            <a:pPr indent="-293211" lvl="0" marL="457200" rtl="0" algn="l">
              <a:spcBef>
                <a:spcPts val="0"/>
              </a:spcBef>
              <a:spcAft>
                <a:spcPts val="0"/>
              </a:spcAft>
              <a:buClr>
                <a:schemeClr val="dk1"/>
              </a:buClr>
              <a:buSzPct val="100000"/>
              <a:buChar char="●"/>
            </a:pPr>
            <a:r>
              <a:rPr b="1" lang="en" sz="1100">
                <a:solidFill>
                  <a:schemeClr val="dk1"/>
                </a:solidFill>
              </a:rPr>
              <a:t>Launch Outcome Indicators:</a:t>
            </a:r>
            <a:r>
              <a:rPr lang="en" sz="1100">
                <a:solidFill>
                  <a:schemeClr val="dk1"/>
                </a:solidFill>
              </a:rPr>
              <a:t> I assigned launch outcomes (success or failure) to binary classes—0 for failure and 1 for success. Using color-coded markers (green for success, red for failure), I identified which launch sites had higher success rates by clustering them on the map.</a:t>
            </a:r>
            <a:endParaRPr sz="1100">
              <a:solidFill>
                <a:schemeClr val="dk1"/>
              </a:solidFill>
            </a:endParaRPr>
          </a:p>
          <a:p>
            <a:pPr indent="-293211" lvl="0" marL="457200" rtl="0" algn="l">
              <a:spcBef>
                <a:spcPts val="0"/>
              </a:spcBef>
              <a:spcAft>
                <a:spcPts val="0"/>
              </a:spcAft>
              <a:buClr>
                <a:schemeClr val="dk1"/>
              </a:buClr>
              <a:buSzPct val="100000"/>
              <a:buChar char="●"/>
            </a:pPr>
            <a:r>
              <a:rPr b="1" lang="en" sz="1100">
                <a:solidFill>
                  <a:schemeClr val="dk1"/>
                </a:solidFill>
              </a:rPr>
              <a:t>Distance Calculations:</a:t>
            </a:r>
            <a:r>
              <a:rPr lang="en" sz="1100">
                <a:solidFill>
                  <a:schemeClr val="dk1"/>
                </a:solidFill>
              </a:rPr>
              <a:t> I calculated and visualized the distances between launch sites and their proximities to important infrastructures like railways, highways, and coastlines. For example, I explored whether launch sites are strategically placed away from urban areas or near critical logistics routes.</a:t>
            </a:r>
            <a:endParaRPr sz="1100">
              <a:solidFill>
                <a:schemeClr val="dk1"/>
              </a:solidFill>
            </a:endParaRPr>
          </a:p>
          <a:p>
            <a:pPr indent="0" lvl="0" marL="0" rtl="0" algn="l">
              <a:spcBef>
                <a:spcPts val="1200"/>
              </a:spcBef>
              <a:spcAft>
                <a:spcPts val="0"/>
              </a:spcAft>
              <a:buNone/>
            </a:pPr>
            <a:r>
              <a:rPr lang="en" sz="1100">
                <a:solidFill>
                  <a:schemeClr val="dk1"/>
                </a:solidFill>
              </a:rPr>
              <a:t>This interactive map was a crucial tool for understanding the spatial relationships and factors contributing to the success of SpaceX missions.</a:t>
            </a:r>
            <a:endParaRPr sz="1100">
              <a:solidFill>
                <a:schemeClr val="dk1"/>
              </a:solidFill>
            </a:endParaRPr>
          </a:p>
          <a:p>
            <a:pPr indent="0" lvl="0" marL="0" rtl="0" algn="l">
              <a:spcBef>
                <a:spcPts val="1200"/>
              </a:spcBef>
              <a:spcAft>
                <a:spcPts val="1200"/>
              </a:spcAft>
              <a:buNone/>
            </a:pPr>
            <a:r>
              <a:t/>
            </a:r>
            <a:endParaRPr/>
          </a:p>
        </p:txBody>
      </p:sp>
      <p:pic>
        <p:nvPicPr>
          <p:cNvPr id="123" name="Google Shape;123;p23"/>
          <p:cNvPicPr preferRelativeResize="0"/>
          <p:nvPr/>
        </p:nvPicPr>
        <p:blipFill>
          <a:blip r:embed="rId3">
            <a:alphaModFix/>
          </a:blip>
          <a:stretch>
            <a:fillRect/>
          </a:stretch>
        </p:blipFill>
        <p:spPr>
          <a:xfrm>
            <a:off x="5154250" y="847675"/>
            <a:ext cx="3758701" cy="3276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6. Dashboard with Plotly Dash</a:t>
            </a:r>
            <a:endParaRPr/>
          </a:p>
        </p:txBody>
      </p:sp>
      <p:sp>
        <p:nvSpPr>
          <p:cNvPr id="129" name="Google Shape;129;p24"/>
          <p:cNvSpPr txBox="1"/>
          <p:nvPr>
            <p:ph idx="1" type="body"/>
          </p:nvPr>
        </p:nvSpPr>
        <p:spPr>
          <a:xfrm>
            <a:off x="539750" y="1017725"/>
            <a:ext cx="4737300" cy="39360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 sz="1100">
                <a:solidFill>
                  <a:schemeClr val="dk1"/>
                </a:solidFill>
              </a:rPr>
              <a:t>I developed an interactive dashboard using Plotly Dash to visualize key metrics from the SpaceX dataset:</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Launch Sites Dropdown:</a:t>
            </a:r>
            <a:r>
              <a:rPr lang="en" sz="1100">
                <a:solidFill>
                  <a:schemeClr val="dk1"/>
                </a:solidFill>
              </a:rPr>
              <a:t> I added a dropdown menu to allow users to select different launch sites for a more focused analysis.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Pie Charts:</a:t>
            </a:r>
            <a:r>
              <a:rPr lang="en" sz="1100">
                <a:solidFill>
                  <a:schemeClr val="dk1"/>
                </a:solidFill>
              </a:rPr>
              <a:t> I created pie charts to display the total number of successful and failed launches across all sites. When a specific launch site is selected, the chart dynamically updates to reflect that site’s success and failure counts.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Payload Mass Slider:</a:t>
            </a:r>
            <a:r>
              <a:rPr lang="en" sz="1100">
                <a:solidFill>
                  <a:schemeClr val="dk1"/>
                </a:solidFill>
              </a:rPr>
              <a:t> To provide flexibility in the analysis, I implemented a slider that lets users adjust the range of payload mass values being analyzed.</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Scatter Plot:</a:t>
            </a:r>
            <a:r>
              <a:rPr lang="en" sz="1100">
                <a:solidFill>
                  <a:schemeClr val="dk1"/>
                </a:solidFill>
              </a:rPr>
              <a:t> I plotted a scatter chart to illustrate the relationship between payload mass and launch success rates for different booster versions. This helped in identifying trends and correlations in the data.</a:t>
            </a:r>
            <a:endParaRPr sz="1100">
              <a:solidFill>
                <a:schemeClr val="dk1"/>
              </a:solidFill>
            </a:endParaRPr>
          </a:p>
          <a:p>
            <a:pPr indent="0" lvl="0" marL="0" rtl="0" algn="l">
              <a:spcBef>
                <a:spcPts val="1200"/>
              </a:spcBef>
              <a:spcAft>
                <a:spcPts val="0"/>
              </a:spcAft>
              <a:buNone/>
            </a:pPr>
            <a:r>
              <a:rPr lang="en" sz="1100">
                <a:solidFill>
                  <a:schemeClr val="dk1"/>
                </a:solidFill>
              </a:rPr>
              <a:t>This dashboard enabled an interactive exploration of the SpaceX launch data, making it easier to draw insights and identify patterns.</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7. Predictive Analysis</a:t>
            </a:r>
            <a:endParaRPr/>
          </a:p>
        </p:txBody>
      </p:sp>
      <p:sp>
        <p:nvSpPr>
          <p:cNvPr id="135" name="Google Shape;135;p25"/>
          <p:cNvSpPr txBox="1"/>
          <p:nvPr>
            <p:ph idx="1" type="body"/>
          </p:nvPr>
        </p:nvSpPr>
        <p:spPr>
          <a:xfrm>
            <a:off x="311700" y="1152475"/>
            <a:ext cx="5020500" cy="3880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00">
                <a:solidFill>
                  <a:schemeClr val="dk1"/>
                </a:solidFill>
              </a:rPr>
              <a:t>I conducted predictive analysis using classification techniques to model and predict outcomes:</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Data Preparation:</a:t>
            </a:r>
            <a:r>
              <a:rPr lang="en" sz="1100">
                <a:solidFill>
                  <a:schemeClr val="dk1"/>
                </a:solidFill>
              </a:rPr>
              <a:t> I loaded the data using NumPy and pandas, transformed it, and split it into training and testing sets.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Model Building:</a:t>
            </a:r>
            <a:r>
              <a:rPr lang="en" sz="1100">
                <a:solidFill>
                  <a:schemeClr val="dk1"/>
                </a:solidFill>
              </a:rPr>
              <a:t> I built various machine learning models and fine-tuned hyperparameters using GridSearchCV to identify the best-performing model.</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Evaluation Metrics:</a:t>
            </a:r>
            <a:r>
              <a:rPr lang="en" sz="1100">
                <a:solidFill>
                  <a:schemeClr val="dk1"/>
                </a:solidFill>
              </a:rPr>
              <a:t> Accuracy was used as the primary metric. I improved the model by applying feature engineering and tuning algorithms.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Model Selection:</a:t>
            </a:r>
            <a:r>
              <a:rPr lang="en" sz="1100">
                <a:solidFill>
                  <a:schemeClr val="dk1"/>
                </a:solidFill>
              </a:rPr>
              <a:t> After evaluating several models, I identified the best-performing classification model based on accuracy, Jaccard score, and F1 score.</a:t>
            </a:r>
            <a:endParaRPr sz="1100">
              <a:solidFill>
                <a:schemeClr val="dk1"/>
              </a:solidFill>
            </a:endParaRPr>
          </a:p>
          <a:p>
            <a:pPr indent="0" lvl="0" marL="0" rtl="0" algn="l">
              <a:spcBef>
                <a:spcPts val="1200"/>
              </a:spcBef>
              <a:spcAft>
                <a:spcPts val="0"/>
              </a:spcAft>
              <a:buNone/>
            </a:pPr>
            <a:r>
              <a:rPr lang="en" sz="1100">
                <a:solidFill>
                  <a:schemeClr val="dk1"/>
                </a:solidFill>
              </a:rPr>
              <a:t>This approach enabled me to develop a robust predictive model tailored to the dataset's characteristics.</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Exploratory Data Analysis results</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Interactive analytics in screenshots</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Predictive Analytics results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Exploratory Data Analysis</a:t>
            </a:r>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b="1" lang="en" u="sng">
                <a:solidFill>
                  <a:schemeClr val="dk1"/>
                </a:solidFill>
              </a:rPr>
              <a:t>Flight Number VS Launch Site</a:t>
            </a:r>
            <a:endParaRPr b="1" u="sng">
              <a:solidFill>
                <a:schemeClr val="dk1"/>
              </a:solidFill>
            </a:endParaRPr>
          </a:p>
          <a:p>
            <a:pPr indent="0" lvl="0" marL="457200" rtl="0" algn="l">
              <a:spcBef>
                <a:spcPts val="1200"/>
              </a:spcBef>
              <a:spcAft>
                <a:spcPts val="1200"/>
              </a:spcAft>
              <a:buNone/>
            </a:pPr>
            <a:r>
              <a:rPr b="1" lang="en" sz="1100">
                <a:solidFill>
                  <a:schemeClr val="dk1"/>
                </a:solidFill>
              </a:rPr>
              <a:t>Success Rates Improve Over Time:</a:t>
            </a:r>
            <a:r>
              <a:rPr lang="en" sz="1100">
                <a:solidFill>
                  <a:schemeClr val="dk1"/>
                </a:solidFill>
              </a:rPr>
              <a:t> The analysis shows that earlier flights were more likely to fail, but as time progressed, the success rate at all launch sites has generally increased, reflecting advancements in technology and operational procedures</a:t>
            </a:r>
            <a:endParaRPr>
              <a:solidFill>
                <a:schemeClr val="dk1"/>
              </a:solidFill>
            </a:endParaRPr>
          </a:p>
        </p:txBody>
      </p:sp>
      <p:pic>
        <p:nvPicPr>
          <p:cNvPr id="148" name="Google Shape;148;p27"/>
          <p:cNvPicPr preferRelativeResize="0"/>
          <p:nvPr/>
        </p:nvPicPr>
        <p:blipFill>
          <a:blip r:embed="rId3">
            <a:alphaModFix/>
          </a:blip>
          <a:stretch>
            <a:fillRect/>
          </a:stretch>
        </p:blipFill>
        <p:spPr>
          <a:xfrm>
            <a:off x="1423500" y="2183300"/>
            <a:ext cx="6189500" cy="2651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 </a:t>
            </a:r>
            <a:r>
              <a:rPr lang="en"/>
              <a:t>Exploratory Data Analysis with Visualisation</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b="1" lang="en" u="sng">
                <a:solidFill>
                  <a:schemeClr val="dk1"/>
                </a:solidFill>
              </a:rPr>
              <a:t>Payload</a:t>
            </a:r>
            <a:r>
              <a:rPr b="1" lang="en" u="sng">
                <a:solidFill>
                  <a:schemeClr val="dk1"/>
                </a:solidFill>
              </a:rPr>
              <a:t> VS Launch Site</a:t>
            </a:r>
            <a:endParaRPr b="1" u="sng">
              <a:solidFill>
                <a:schemeClr val="dk1"/>
              </a:solidFill>
            </a:endParaRPr>
          </a:p>
          <a:p>
            <a:pPr indent="0" lvl="0" marL="457200" rtl="0" algn="l">
              <a:spcBef>
                <a:spcPts val="1200"/>
              </a:spcBef>
              <a:spcAft>
                <a:spcPts val="1200"/>
              </a:spcAft>
              <a:buNone/>
            </a:pPr>
            <a:r>
              <a:rPr b="1" lang="en" sz="1100">
                <a:solidFill>
                  <a:schemeClr val="dk1"/>
                </a:solidFill>
              </a:rPr>
              <a:t>Higher Payload Mass Correlates with Success:</a:t>
            </a:r>
            <a:r>
              <a:rPr lang="en" sz="1100">
                <a:solidFill>
                  <a:schemeClr val="dk1"/>
                </a:solidFill>
              </a:rPr>
              <a:t> The data indicates that for every launch site, higher payload masses generally result in higher success rates, with KSC LC 39A showing a 100% success rate even for payloads under 5500 kg.</a:t>
            </a:r>
            <a:endParaRPr>
              <a:solidFill>
                <a:schemeClr val="dk1"/>
              </a:solidFill>
            </a:endParaRPr>
          </a:p>
        </p:txBody>
      </p:sp>
      <p:pic>
        <p:nvPicPr>
          <p:cNvPr id="155" name="Google Shape;155;p28"/>
          <p:cNvPicPr preferRelativeResize="0"/>
          <p:nvPr/>
        </p:nvPicPr>
        <p:blipFill>
          <a:blip r:embed="rId3">
            <a:alphaModFix/>
          </a:blip>
          <a:stretch>
            <a:fillRect/>
          </a:stretch>
        </p:blipFill>
        <p:spPr>
          <a:xfrm>
            <a:off x="1408075" y="2265025"/>
            <a:ext cx="6158752" cy="2477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 </a:t>
            </a:r>
            <a:r>
              <a:rPr lang="en"/>
              <a:t>Exploratory Data Analysis </a:t>
            </a:r>
            <a:r>
              <a:rPr lang="en"/>
              <a:t>with Visualisation</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b="1" lang="en" u="sng">
                <a:solidFill>
                  <a:schemeClr val="dk1"/>
                </a:solidFill>
              </a:rPr>
              <a:t>Success rate VS</a:t>
            </a:r>
            <a:r>
              <a:rPr b="1" lang="en" u="sng">
                <a:solidFill>
                  <a:schemeClr val="dk1"/>
                </a:solidFill>
              </a:rPr>
              <a:t> Orbit type</a:t>
            </a:r>
            <a:endParaRPr b="1" u="sng">
              <a:solidFill>
                <a:schemeClr val="dk1"/>
              </a:solidFill>
            </a:endParaRPr>
          </a:p>
          <a:p>
            <a:pPr indent="0" lvl="0" marL="457200" rtl="0" algn="l">
              <a:spcBef>
                <a:spcPts val="1200"/>
              </a:spcBef>
              <a:spcAft>
                <a:spcPts val="1200"/>
              </a:spcAft>
              <a:buNone/>
            </a:pPr>
            <a:r>
              <a:rPr b="1" lang="en" sz="1100">
                <a:solidFill>
                  <a:schemeClr val="dk1"/>
                </a:solidFill>
              </a:rPr>
              <a:t>High Success Rates in Specific Orbits:</a:t>
            </a:r>
            <a:r>
              <a:rPr lang="en" sz="1100">
                <a:solidFill>
                  <a:schemeClr val="dk1"/>
                </a:solidFill>
              </a:rPr>
              <a:t> The orbits ES-L1, GEO, HEO, and SSO have a 100% success rate, indicating strong reliability in these orbit types compared to others.</a:t>
            </a:r>
            <a:endParaRPr>
              <a:solidFill>
                <a:schemeClr val="dk1"/>
              </a:solidFill>
            </a:endParaRPr>
          </a:p>
        </p:txBody>
      </p:sp>
      <p:pic>
        <p:nvPicPr>
          <p:cNvPr id="162" name="Google Shape;162;p29"/>
          <p:cNvPicPr preferRelativeResize="0"/>
          <p:nvPr/>
        </p:nvPicPr>
        <p:blipFill rotWithShape="1">
          <a:blip r:embed="rId3">
            <a:alphaModFix/>
          </a:blip>
          <a:srcRect b="0" l="0" r="30560" t="30723"/>
          <a:stretch/>
        </p:blipFill>
        <p:spPr>
          <a:xfrm>
            <a:off x="2244350" y="2170650"/>
            <a:ext cx="3426124" cy="2642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 </a:t>
            </a:r>
            <a:r>
              <a:rPr lang="en"/>
              <a:t>Exploratory Data Analysis </a:t>
            </a:r>
            <a:r>
              <a:rPr lang="en"/>
              <a:t>with Visualisation</a:t>
            </a:r>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b="1" lang="en" u="sng">
                <a:solidFill>
                  <a:schemeClr val="dk1"/>
                </a:solidFill>
              </a:rPr>
              <a:t>Flight Number VS</a:t>
            </a:r>
            <a:r>
              <a:rPr b="1" lang="en" u="sng">
                <a:solidFill>
                  <a:schemeClr val="dk1"/>
                </a:solidFill>
              </a:rPr>
              <a:t> Orbit type</a:t>
            </a:r>
            <a:endParaRPr b="1" u="sng">
              <a:solidFill>
                <a:schemeClr val="dk1"/>
              </a:solidFill>
            </a:endParaRPr>
          </a:p>
          <a:p>
            <a:pPr indent="0" lvl="0" marL="457200" rtl="0" algn="l">
              <a:spcBef>
                <a:spcPts val="1200"/>
              </a:spcBef>
              <a:spcAft>
                <a:spcPts val="1200"/>
              </a:spcAft>
              <a:buNone/>
            </a:pPr>
            <a:r>
              <a:rPr b="1" lang="en" sz="1100">
                <a:solidFill>
                  <a:schemeClr val="dk1"/>
                </a:solidFill>
              </a:rPr>
              <a:t>LEO Orbit Shows Correlation:</a:t>
            </a:r>
            <a:r>
              <a:rPr lang="en" sz="1100">
                <a:solidFill>
                  <a:schemeClr val="dk1"/>
                </a:solidFill>
              </a:rPr>
              <a:t> In the LEO orbit, the success rate seems to increase with the number of flights, while in the GTO orbit, there is no apparent relationship between flight number and success</a:t>
            </a:r>
            <a:endParaRPr>
              <a:solidFill>
                <a:schemeClr val="dk1"/>
              </a:solidFill>
            </a:endParaRPr>
          </a:p>
        </p:txBody>
      </p:sp>
      <p:pic>
        <p:nvPicPr>
          <p:cNvPr id="169" name="Google Shape;169;p30"/>
          <p:cNvPicPr preferRelativeResize="0"/>
          <p:nvPr/>
        </p:nvPicPr>
        <p:blipFill>
          <a:blip r:embed="rId3">
            <a:alphaModFix/>
          </a:blip>
          <a:stretch>
            <a:fillRect/>
          </a:stretch>
        </p:blipFill>
        <p:spPr>
          <a:xfrm>
            <a:off x="1110575" y="2266550"/>
            <a:ext cx="6187849" cy="249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 </a:t>
            </a:r>
            <a:r>
              <a:rPr lang="en"/>
              <a:t>Exploratory Data Analysis </a:t>
            </a:r>
            <a:r>
              <a:rPr lang="en"/>
              <a:t>with Visualisation</a:t>
            </a:r>
            <a:endParaRPr/>
          </a:p>
        </p:txBody>
      </p:sp>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rPr b="1" lang="en" u="sng">
                <a:solidFill>
                  <a:schemeClr val="dk1"/>
                </a:solidFill>
              </a:rPr>
              <a:t>Payload Mass </a:t>
            </a:r>
            <a:r>
              <a:rPr b="1" lang="en" u="sng">
                <a:solidFill>
                  <a:schemeClr val="dk1"/>
                </a:solidFill>
              </a:rPr>
              <a:t>VS Orbit type</a:t>
            </a:r>
            <a:endParaRPr b="1" u="sng">
              <a:solidFill>
                <a:schemeClr val="dk1"/>
              </a:solidFill>
            </a:endParaRPr>
          </a:p>
          <a:p>
            <a:pPr indent="0" lvl="0" marL="457200" rtl="0" algn="l">
              <a:spcBef>
                <a:spcPts val="1200"/>
              </a:spcBef>
              <a:spcAft>
                <a:spcPts val="1200"/>
              </a:spcAft>
              <a:buNone/>
            </a:pPr>
            <a:r>
              <a:rPr b="1" lang="en" sz="1100">
                <a:solidFill>
                  <a:schemeClr val="dk1"/>
                </a:solidFill>
              </a:rPr>
              <a:t>Impact of Heavy Payloads:</a:t>
            </a:r>
            <a:r>
              <a:rPr lang="en" sz="1100">
                <a:solidFill>
                  <a:schemeClr val="dk1"/>
                </a:solidFill>
              </a:rPr>
              <a:t> Heavy payloads tend to negatively affect success in GTO orbits but have a positive influence on success rates in Polar LEO (ISS) orbits.</a:t>
            </a:r>
            <a:endParaRPr>
              <a:solidFill>
                <a:schemeClr val="dk1"/>
              </a:solidFill>
            </a:endParaRPr>
          </a:p>
        </p:txBody>
      </p:sp>
      <p:pic>
        <p:nvPicPr>
          <p:cNvPr id="176" name="Google Shape;176;p31"/>
          <p:cNvPicPr preferRelativeResize="0"/>
          <p:nvPr/>
        </p:nvPicPr>
        <p:blipFill>
          <a:blip r:embed="rId3">
            <a:alphaModFix/>
          </a:blip>
          <a:stretch>
            <a:fillRect/>
          </a:stretch>
        </p:blipFill>
        <p:spPr>
          <a:xfrm>
            <a:off x="1405671" y="2286921"/>
            <a:ext cx="5861325" cy="241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Executive Summary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Introduction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Methodology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Results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Conclusion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Appendix</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1(ii).  Exploratory Data Analysis with SQL</a:t>
            </a:r>
            <a:endParaRPr/>
          </a:p>
          <a:p>
            <a:pPr indent="0" lvl="0" marL="0" rtl="0" algn="l">
              <a:spcBef>
                <a:spcPts val="0"/>
              </a:spcBef>
              <a:spcAft>
                <a:spcPts val="0"/>
              </a:spcAft>
              <a:buNone/>
            </a:pPr>
            <a:r>
              <a:t/>
            </a:r>
            <a:endParaRPr/>
          </a:p>
        </p:txBody>
      </p:sp>
      <p:sp>
        <p:nvSpPr>
          <p:cNvPr id="182" name="Google Shape;18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rPr>
              <a:t>All Launch Site Names</a:t>
            </a:r>
            <a:endParaRPr b="1" u="sng">
              <a:solidFill>
                <a:schemeClr val="dk1"/>
              </a:solidFill>
            </a:endParaRPr>
          </a:p>
          <a:p>
            <a:pPr indent="0" lvl="0" marL="0" rtl="0" algn="l">
              <a:spcBef>
                <a:spcPts val="1200"/>
              </a:spcBef>
              <a:spcAft>
                <a:spcPts val="0"/>
              </a:spcAft>
              <a:buNone/>
            </a:pPr>
            <a:r>
              <a:rPr b="1" lang="en" sz="1200">
                <a:solidFill>
                  <a:schemeClr val="dk1"/>
                </a:solidFill>
              </a:rPr>
              <a:t>Querying Unique Launch Sites:</a:t>
            </a:r>
            <a:r>
              <a:rPr lang="en" sz="1200">
                <a:solidFill>
                  <a:schemeClr val="dk1"/>
                </a:solidFill>
              </a:rPr>
              <a:t> Displaying the names of the unique launch sites</a:t>
            </a:r>
            <a:endParaRPr sz="1200">
              <a:solidFill>
                <a:schemeClr val="dk1"/>
              </a:solidFill>
            </a:endParaRPr>
          </a:p>
          <a:p>
            <a:pPr indent="0" lvl="0" marL="0" rtl="0" algn="l">
              <a:spcBef>
                <a:spcPts val="1200"/>
              </a:spcBef>
              <a:spcAft>
                <a:spcPts val="1200"/>
              </a:spcAft>
              <a:buNone/>
            </a:pPr>
            <a:r>
              <a:t/>
            </a:r>
            <a:endParaRPr b="1" sz="1100">
              <a:solidFill>
                <a:schemeClr val="dk1"/>
              </a:solidFill>
            </a:endParaRPr>
          </a:p>
        </p:txBody>
      </p:sp>
      <p:pic>
        <p:nvPicPr>
          <p:cNvPr id="183" name="Google Shape;183;p32"/>
          <p:cNvPicPr preferRelativeResize="0"/>
          <p:nvPr/>
        </p:nvPicPr>
        <p:blipFill>
          <a:blip r:embed="rId3">
            <a:alphaModFix/>
          </a:blip>
          <a:stretch>
            <a:fillRect/>
          </a:stretch>
        </p:blipFill>
        <p:spPr>
          <a:xfrm>
            <a:off x="3267838" y="2132975"/>
            <a:ext cx="2105025" cy="1695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1(ii).  Exploratory Data Analysis with SQL</a:t>
            </a:r>
            <a:endParaRPr/>
          </a:p>
          <a:p>
            <a:pPr indent="0" lvl="0" marL="0" rtl="0" algn="l">
              <a:spcBef>
                <a:spcPts val="0"/>
              </a:spcBef>
              <a:spcAft>
                <a:spcPts val="0"/>
              </a:spcAft>
              <a:buNone/>
            </a:pPr>
            <a:r>
              <a:t/>
            </a:r>
            <a:endParaRPr/>
          </a:p>
        </p:txBody>
      </p:sp>
      <p:sp>
        <p:nvSpPr>
          <p:cNvPr id="189" name="Google Shape;18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rPr>
              <a:t>Launch Site Names begin with ‘CCA’</a:t>
            </a:r>
            <a:endParaRPr b="1" u="sng">
              <a:solidFill>
                <a:schemeClr val="dk1"/>
              </a:solidFill>
            </a:endParaRPr>
          </a:p>
          <a:p>
            <a:pPr indent="0" lvl="0" marL="0" rtl="0" algn="l">
              <a:spcBef>
                <a:spcPts val="1200"/>
              </a:spcBef>
              <a:spcAft>
                <a:spcPts val="0"/>
              </a:spcAft>
              <a:buNone/>
            </a:pPr>
            <a:r>
              <a:rPr b="1" lang="en" sz="1100">
                <a:solidFill>
                  <a:schemeClr val="dk1"/>
                </a:solidFill>
              </a:rPr>
              <a:t>Querying Launch Sites:</a:t>
            </a:r>
            <a:r>
              <a:rPr lang="en" sz="1100">
                <a:solidFill>
                  <a:schemeClr val="dk1"/>
                </a:solidFill>
              </a:rPr>
              <a:t> A SQL query was used to retrieve records of launch sites that begin with 'CCA', showing that all results are for the site CCAFS LC-40.</a:t>
            </a:r>
            <a:endParaRPr sz="1500">
              <a:solidFill>
                <a:schemeClr val="dk1"/>
              </a:solidFill>
            </a:endParaRPr>
          </a:p>
          <a:p>
            <a:pPr indent="0" lvl="0" marL="0" rtl="0" algn="l">
              <a:spcBef>
                <a:spcPts val="1200"/>
              </a:spcBef>
              <a:spcAft>
                <a:spcPts val="1200"/>
              </a:spcAft>
              <a:buNone/>
            </a:pPr>
            <a:r>
              <a:t/>
            </a:r>
            <a:endParaRPr b="1" sz="1100">
              <a:solidFill>
                <a:schemeClr val="dk1"/>
              </a:solidFill>
            </a:endParaRPr>
          </a:p>
        </p:txBody>
      </p:sp>
      <p:pic>
        <p:nvPicPr>
          <p:cNvPr id="190" name="Google Shape;190;p33"/>
          <p:cNvPicPr preferRelativeResize="0"/>
          <p:nvPr/>
        </p:nvPicPr>
        <p:blipFill>
          <a:blip r:embed="rId3">
            <a:alphaModFix/>
          </a:blip>
          <a:stretch>
            <a:fillRect/>
          </a:stretch>
        </p:blipFill>
        <p:spPr>
          <a:xfrm>
            <a:off x="1926081" y="2209974"/>
            <a:ext cx="5162494" cy="248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1(ii).  Exploratory Data Analysis with SQL</a:t>
            </a:r>
            <a:endParaRPr/>
          </a:p>
          <a:p>
            <a:pPr indent="0" lvl="0" marL="0" rtl="0" algn="l">
              <a:spcBef>
                <a:spcPts val="0"/>
              </a:spcBef>
              <a:spcAft>
                <a:spcPts val="0"/>
              </a:spcAft>
              <a:buNone/>
            </a:pPr>
            <a:r>
              <a:t/>
            </a:r>
            <a:endParaRPr/>
          </a:p>
        </p:txBody>
      </p:sp>
      <p:sp>
        <p:nvSpPr>
          <p:cNvPr id="196" name="Google Shape;19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rPr>
              <a:t>Total Payload Mass</a:t>
            </a:r>
            <a:endParaRPr b="1" u="sng">
              <a:solidFill>
                <a:schemeClr val="dk1"/>
              </a:solidFill>
            </a:endParaRPr>
          </a:p>
          <a:p>
            <a:pPr indent="0" lvl="0" marL="0" rtl="0" algn="l">
              <a:spcBef>
                <a:spcPts val="1200"/>
              </a:spcBef>
              <a:spcAft>
                <a:spcPts val="0"/>
              </a:spcAft>
              <a:buNone/>
            </a:pPr>
            <a:r>
              <a:rPr b="1" lang="en" sz="1100">
                <a:solidFill>
                  <a:schemeClr val="dk1"/>
                </a:solidFill>
              </a:rPr>
              <a:t>Querying total Payload Mass:</a:t>
            </a:r>
            <a:r>
              <a:rPr lang="en" sz="1100">
                <a:solidFill>
                  <a:schemeClr val="dk1"/>
                </a:solidFill>
              </a:rPr>
              <a:t> Calculated total payload mass from NASA as 45596 using the query below</a:t>
            </a:r>
            <a:endParaRPr sz="1500">
              <a:solidFill>
                <a:schemeClr val="dk1"/>
              </a:solidFill>
            </a:endParaRPr>
          </a:p>
          <a:p>
            <a:pPr indent="0" lvl="0" marL="0" rtl="0" algn="l">
              <a:spcBef>
                <a:spcPts val="1200"/>
              </a:spcBef>
              <a:spcAft>
                <a:spcPts val="1200"/>
              </a:spcAft>
              <a:buNone/>
            </a:pPr>
            <a:r>
              <a:t/>
            </a:r>
            <a:endParaRPr b="1" sz="1100">
              <a:solidFill>
                <a:schemeClr val="dk1"/>
              </a:solidFill>
            </a:endParaRPr>
          </a:p>
        </p:txBody>
      </p:sp>
      <p:pic>
        <p:nvPicPr>
          <p:cNvPr id="197" name="Google Shape;197;p34"/>
          <p:cNvPicPr preferRelativeResize="0"/>
          <p:nvPr/>
        </p:nvPicPr>
        <p:blipFill>
          <a:blip r:embed="rId3">
            <a:alphaModFix/>
          </a:blip>
          <a:stretch>
            <a:fillRect/>
          </a:stretch>
        </p:blipFill>
        <p:spPr>
          <a:xfrm>
            <a:off x="1481175" y="2225700"/>
            <a:ext cx="5941049" cy="1179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1(ii).  Exploratory Data Analysis with SQL</a:t>
            </a:r>
            <a:endParaRPr/>
          </a:p>
          <a:p>
            <a:pPr indent="0" lvl="0" marL="0" rtl="0" algn="l">
              <a:spcBef>
                <a:spcPts val="0"/>
              </a:spcBef>
              <a:spcAft>
                <a:spcPts val="0"/>
              </a:spcAft>
              <a:buNone/>
            </a:pPr>
            <a:r>
              <a:t/>
            </a:r>
            <a:endParaRPr/>
          </a:p>
        </p:txBody>
      </p:sp>
      <p:sp>
        <p:nvSpPr>
          <p:cNvPr id="203" name="Google Shape;20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rPr>
              <a:t>Average </a:t>
            </a:r>
            <a:r>
              <a:rPr b="1" lang="en" u="sng">
                <a:solidFill>
                  <a:schemeClr val="dk1"/>
                </a:solidFill>
              </a:rPr>
              <a:t>Payload Mass</a:t>
            </a:r>
            <a:endParaRPr b="1" u="sng">
              <a:solidFill>
                <a:schemeClr val="dk1"/>
              </a:solidFill>
            </a:endParaRPr>
          </a:p>
          <a:p>
            <a:pPr indent="0" lvl="0" marL="0" rtl="0" algn="l">
              <a:spcBef>
                <a:spcPts val="1200"/>
              </a:spcBef>
              <a:spcAft>
                <a:spcPts val="0"/>
              </a:spcAft>
              <a:buNone/>
            </a:pPr>
            <a:r>
              <a:rPr b="1" lang="en" sz="1100">
                <a:solidFill>
                  <a:schemeClr val="dk1"/>
                </a:solidFill>
              </a:rPr>
              <a:t>Querying average Payload Mass:</a:t>
            </a:r>
            <a:r>
              <a:rPr lang="en" sz="1100">
                <a:solidFill>
                  <a:schemeClr val="dk1"/>
                </a:solidFill>
              </a:rPr>
              <a:t> Calculated average payload mass as 2534 using the query below</a:t>
            </a:r>
            <a:endParaRPr sz="1500">
              <a:solidFill>
                <a:schemeClr val="dk1"/>
              </a:solidFill>
            </a:endParaRPr>
          </a:p>
          <a:p>
            <a:pPr indent="0" lvl="0" marL="0" rtl="0" algn="l">
              <a:spcBef>
                <a:spcPts val="1200"/>
              </a:spcBef>
              <a:spcAft>
                <a:spcPts val="1200"/>
              </a:spcAft>
              <a:buNone/>
            </a:pPr>
            <a:r>
              <a:t/>
            </a:r>
            <a:endParaRPr b="1" sz="1100">
              <a:solidFill>
                <a:schemeClr val="dk1"/>
              </a:solidFill>
            </a:endParaRPr>
          </a:p>
        </p:txBody>
      </p:sp>
      <p:pic>
        <p:nvPicPr>
          <p:cNvPr id="204" name="Google Shape;204;p35"/>
          <p:cNvPicPr preferRelativeResize="0"/>
          <p:nvPr/>
        </p:nvPicPr>
        <p:blipFill>
          <a:blip r:embed="rId3">
            <a:alphaModFix/>
          </a:blip>
          <a:stretch>
            <a:fillRect/>
          </a:stretch>
        </p:blipFill>
        <p:spPr>
          <a:xfrm>
            <a:off x="1030275" y="2109798"/>
            <a:ext cx="6910426" cy="1597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1(ii).  Exploratory Data Analysis with SQL</a:t>
            </a:r>
            <a:endParaRPr/>
          </a:p>
          <a:p>
            <a:pPr indent="0" lvl="0" marL="0" rtl="0" algn="l">
              <a:spcBef>
                <a:spcPts val="0"/>
              </a:spcBef>
              <a:spcAft>
                <a:spcPts val="0"/>
              </a:spcAft>
              <a:buNone/>
            </a:pPr>
            <a:r>
              <a:t/>
            </a:r>
            <a:endParaRPr/>
          </a:p>
        </p:txBody>
      </p:sp>
      <p:sp>
        <p:nvSpPr>
          <p:cNvPr id="210" name="Google Shape;21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rPr>
              <a:t>First Successful Ground Landing</a:t>
            </a:r>
            <a:endParaRPr b="1" u="sng">
              <a:solidFill>
                <a:schemeClr val="dk1"/>
              </a:solidFill>
            </a:endParaRPr>
          </a:p>
          <a:p>
            <a:pPr indent="0" lvl="0" marL="0" rtl="0" algn="l">
              <a:spcBef>
                <a:spcPts val="1200"/>
              </a:spcBef>
              <a:spcAft>
                <a:spcPts val="0"/>
              </a:spcAft>
              <a:buNone/>
            </a:pPr>
            <a:r>
              <a:rPr b="1" lang="en" sz="1100">
                <a:solidFill>
                  <a:schemeClr val="dk1"/>
                </a:solidFill>
              </a:rPr>
              <a:t>Querying first successful </a:t>
            </a:r>
            <a:r>
              <a:rPr b="1" lang="en" sz="1100">
                <a:solidFill>
                  <a:schemeClr val="dk1"/>
                </a:solidFill>
              </a:rPr>
              <a:t>ground landing</a:t>
            </a:r>
            <a:r>
              <a:rPr b="1" lang="en" sz="1100">
                <a:solidFill>
                  <a:schemeClr val="dk1"/>
                </a:solidFill>
              </a:rPr>
              <a:t>:</a:t>
            </a:r>
            <a:r>
              <a:rPr lang="en" sz="1100">
                <a:solidFill>
                  <a:schemeClr val="dk1"/>
                </a:solidFill>
              </a:rPr>
              <a:t> Calculated </a:t>
            </a:r>
            <a:r>
              <a:rPr lang="en" sz="1100">
                <a:solidFill>
                  <a:schemeClr val="dk1"/>
                </a:solidFill>
              </a:rPr>
              <a:t>first successful ground landing</a:t>
            </a:r>
            <a:r>
              <a:rPr lang="en" sz="1100">
                <a:solidFill>
                  <a:schemeClr val="dk1"/>
                </a:solidFill>
              </a:rPr>
              <a:t> as 22nd December 2015 using the query below</a:t>
            </a:r>
            <a:endParaRPr sz="1500">
              <a:solidFill>
                <a:schemeClr val="dk1"/>
              </a:solidFill>
            </a:endParaRPr>
          </a:p>
          <a:p>
            <a:pPr indent="0" lvl="0" marL="0" rtl="0" algn="l">
              <a:spcBef>
                <a:spcPts val="1200"/>
              </a:spcBef>
              <a:spcAft>
                <a:spcPts val="1200"/>
              </a:spcAft>
              <a:buNone/>
            </a:pPr>
            <a:r>
              <a:t/>
            </a:r>
            <a:endParaRPr b="1" sz="1100">
              <a:solidFill>
                <a:schemeClr val="dk1"/>
              </a:solidFill>
            </a:endParaRPr>
          </a:p>
        </p:txBody>
      </p:sp>
      <p:pic>
        <p:nvPicPr>
          <p:cNvPr id="211" name="Google Shape;211;p36"/>
          <p:cNvPicPr preferRelativeResize="0"/>
          <p:nvPr/>
        </p:nvPicPr>
        <p:blipFill>
          <a:blip r:embed="rId3">
            <a:alphaModFix/>
          </a:blip>
          <a:stretch>
            <a:fillRect/>
          </a:stretch>
        </p:blipFill>
        <p:spPr>
          <a:xfrm>
            <a:off x="1203275" y="2379099"/>
            <a:ext cx="6650901" cy="1798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1(ii).  Exploratory Data Analysis with SQL</a:t>
            </a:r>
            <a:endParaRPr/>
          </a:p>
          <a:p>
            <a:pPr indent="0" lvl="0" marL="0" rtl="0" algn="l">
              <a:spcBef>
                <a:spcPts val="0"/>
              </a:spcBef>
              <a:spcAft>
                <a:spcPts val="0"/>
              </a:spcAft>
              <a:buNone/>
            </a:pPr>
            <a:r>
              <a:t/>
            </a:r>
            <a:endParaRPr/>
          </a:p>
        </p:txBody>
      </p:sp>
      <p:sp>
        <p:nvSpPr>
          <p:cNvPr id="217" name="Google Shape;21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rPr>
              <a:t>Successful Drone Ship Landing with Payload Between 4000 and 6000</a:t>
            </a:r>
            <a:endParaRPr b="1" u="sng">
              <a:solidFill>
                <a:schemeClr val="dk1"/>
              </a:solidFill>
            </a:endParaRPr>
          </a:p>
          <a:p>
            <a:pPr indent="0" lvl="0" marL="0" rtl="0" algn="l">
              <a:spcBef>
                <a:spcPts val="1200"/>
              </a:spcBef>
              <a:spcAft>
                <a:spcPts val="0"/>
              </a:spcAft>
              <a:buNone/>
            </a:pPr>
            <a:r>
              <a:rPr b="1" lang="en" sz="1100">
                <a:solidFill>
                  <a:schemeClr val="dk1"/>
                </a:solidFill>
              </a:rPr>
              <a:t>Targeted Query:</a:t>
            </a:r>
            <a:r>
              <a:rPr lang="en" sz="1100">
                <a:solidFill>
                  <a:schemeClr val="dk1"/>
                </a:solidFill>
              </a:rPr>
              <a:t> A SQL query using the WHERE clause filtered for boosters that successfully landed on a drone ship with payloads between 4000 and 6000 kg, identifying four specific booster versions.</a:t>
            </a:r>
            <a:endParaRPr sz="1500">
              <a:solidFill>
                <a:schemeClr val="dk1"/>
              </a:solidFill>
            </a:endParaRPr>
          </a:p>
          <a:p>
            <a:pPr indent="0" lvl="0" marL="0" rtl="0" algn="l">
              <a:spcBef>
                <a:spcPts val="1200"/>
              </a:spcBef>
              <a:spcAft>
                <a:spcPts val="1200"/>
              </a:spcAft>
              <a:buNone/>
            </a:pPr>
            <a:r>
              <a:t/>
            </a:r>
            <a:endParaRPr b="1" sz="1100">
              <a:solidFill>
                <a:schemeClr val="dk1"/>
              </a:solidFill>
            </a:endParaRPr>
          </a:p>
        </p:txBody>
      </p:sp>
      <p:pic>
        <p:nvPicPr>
          <p:cNvPr id="218" name="Google Shape;218;p37"/>
          <p:cNvPicPr preferRelativeResize="0"/>
          <p:nvPr/>
        </p:nvPicPr>
        <p:blipFill>
          <a:blip r:embed="rId3">
            <a:alphaModFix/>
          </a:blip>
          <a:stretch>
            <a:fillRect/>
          </a:stretch>
        </p:blipFill>
        <p:spPr>
          <a:xfrm>
            <a:off x="3537509" y="2289350"/>
            <a:ext cx="2172275" cy="2319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1(ii).  Exploratory Data Analysis with SQL</a:t>
            </a:r>
            <a:endParaRPr/>
          </a:p>
          <a:p>
            <a:pPr indent="0" lvl="0" marL="0" rtl="0" algn="l">
              <a:spcBef>
                <a:spcPts val="0"/>
              </a:spcBef>
              <a:spcAft>
                <a:spcPts val="0"/>
              </a:spcAft>
              <a:buNone/>
            </a:pPr>
            <a:r>
              <a:t/>
            </a:r>
            <a:endParaRPr/>
          </a:p>
        </p:txBody>
      </p:sp>
      <p:sp>
        <p:nvSpPr>
          <p:cNvPr id="224" name="Google Shape;22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rPr>
              <a:t>Total Number of Successful and Failure Mission Outcomes</a:t>
            </a:r>
            <a:endParaRPr b="1" u="sng">
              <a:solidFill>
                <a:schemeClr val="dk1"/>
              </a:solidFill>
            </a:endParaRPr>
          </a:p>
          <a:p>
            <a:pPr indent="0" lvl="0" marL="0" rtl="0" algn="l">
              <a:spcBef>
                <a:spcPts val="1200"/>
              </a:spcBef>
              <a:spcAft>
                <a:spcPts val="0"/>
              </a:spcAft>
              <a:buNone/>
            </a:pPr>
            <a:r>
              <a:rPr b="1" lang="en" sz="1100">
                <a:solidFill>
                  <a:schemeClr val="dk1"/>
                </a:solidFill>
              </a:rPr>
              <a:t>Outcome Count:</a:t>
            </a:r>
            <a:r>
              <a:rPr lang="en" sz="1100">
                <a:solidFill>
                  <a:schemeClr val="dk1"/>
                </a:solidFill>
              </a:rPr>
              <a:t> A SQL query was used to count the total number of successful and failed mission outcomes, revealing 99 successful missions and 1 failure.</a:t>
            </a:r>
            <a:endParaRPr sz="1500">
              <a:solidFill>
                <a:schemeClr val="dk1"/>
              </a:solidFill>
            </a:endParaRPr>
          </a:p>
          <a:p>
            <a:pPr indent="0" lvl="0" marL="0" rtl="0" algn="l">
              <a:spcBef>
                <a:spcPts val="1200"/>
              </a:spcBef>
              <a:spcAft>
                <a:spcPts val="1200"/>
              </a:spcAft>
              <a:buNone/>
            </a:pPr>
            <a:r>
              <a:t/>
            </a:r>
            <a:endParaRPr b="1" sz="1100">
              <a:solidFill>
                <a:schemeClr val="dk1"/>
              </a:solidFill>
            </a:endParaRPr>
          </a:p>
        </p:txBody>
      </p:sp>
      <p:pic>
        <p:nvPicPr>
          <p:cNvPr id="225" name="Google Shape;225;p38"/>
          <p:cNvPicPr preferRelativeResize="0"/>
          <p:nvPr/>
        </p:nvPicPr>
        <p:blipFill>
          <a:blip r:embed="rId3">
            <a:alphaModFix/>
          </a:blip>
          <a:stretch>
            <a:fillRect/>
          </a:stretch>
        </p:blipFill>
        <p:spPr>
          <a:xfrm>
            <a:off x="1399925" y="2664177"/>
            <a:ext cx="6226200" cy="190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1(ii).  Exploratory Data Analysis with SQL</a:t>
            </a:r>
            <a:endParaRPr/>
          </a:p>
          <a:p>
            <a:pPr indent="0" lvl="0" marL="0" rtl="0" algn="l">
              <a:spcBef>
                <a:spcPts val="0"/>
              </a:spcBef>
              <a:spcAft>
                <a:spcPts val="0"/>
              </a:spcAft>
              <a:buNone/>
            </a:pPr>
            <a:r>
              <a:t/>
            </a:r>
            <a:endParaRPr/>
          </a:p>
        </p:txBody>
      </p:sp>
      <p:sp>
        <p:nvSpPr>
          <p:cNvPr id="231" name="Google Shape;23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rPr>
              <a:t>2015 Launch Records</a:t>
            </a:r>
            <a:endParaRPr b="1" u="sng">
              <a:solidFill>
                <a:schemeClr val="dk1"/>
              </a:solidFill>
            </a:endParaRPr>
          </a:p>
          <a:p>
            <a:pPr indent="0" lvl="0" marL="0" rtl="0" algn="l">
              <a:spcBef>
                <a:spcPts val="1200"/>
              </a:spcBef>
              <a:spcAft>
                <a:spcPts val="0"/>
              </a:spcAft>
              <a:buNone/>
            </a:pPr>
            <a:r>
              <a:rPr b="1" lang="en" sz="1100">
                <a:solidFill>
                  <a:schemeClr val="dk1"/>
                </a:solidFill>
              </a:rPr>
              <a:t>2015 Launch Failures:</a:t>
            </a:r>
            <a:r>
              <a:rPr lang="en" sz="1100">
                <a:solidFill>
                  <a:schemeClr val="dk1"/>
                </a:solidFill>
              </a:rPr>
              <a:t> A SQL query was used to filter and list failed landing outcomes on a drone ship for the year 2015, identifying two specific booster versions that failed.</a:t>
            </a:r>
            <a:endParaRPr sz="1500">
              <a:solidFill>
                <a:schemeClr val="dk1"/>
              </a:solidFill>
            </a:endParaRPr>
          </a:p>
          <a:p>
            <a:pPr indent="0" lvl="0" marL="0" rtl="0" algn="l">
              <a:spcBef>
                <a:spcPts val="1200"/>
              </a:spcBef>
              <a:spcAft>
                <a:spcPts val="1200"/>
              </a:spcAft>
              <a:buNone/>
            </a:pPr>
            <a:r>
              <a:t/>
            </a:r>
            <a:endParaRPr b="1" sz="1100">
              <a:solidFill>
                <a:schemeClr val="dk1"/>
              </a:solidFill>
            </a:endParaRPr>
          </a:p>
        </p:txBody>
      </p:sp>
      <p:pic>
        <p:nvPicPr>
          <p:cNvPr id="232" name="Google Shape;232;p39"/>
          <p:cNvPicPr preferRelativeResize="0"/>
          <p:nvPr/>
        </p:nvPicPr>
        <p:blipFill>
          <a:blip r:embed="rId3">
            <a:alphaModFix/>
          </a:blip>
          <a:stretch>
            <a:fillRect/>
          </a:stretch>
        </p:blipFill>
        <p:spPr>
          <a:xfrm>
            <a:off x="1463450" y="2414854"/>
            <a:ext cx="6286175" cy="1210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Interactive Analysis with Folium</a:t>
            </a:r>
            <a:endParaRPr/>
          </a:p>
          <a:p>
            <a:pPr indent="0" lvl="0" marL="0" rtl="0" algn="l">
              <a:spcBef>
                <a:spcPts val="0"/>
              </a:spcBef>
              <a:spcAft>
                <a:spcPts val="0"/>
              </a:spcAft>
              <a:buNone/>
            </a:pPr>
            <a:r>
              <a:t/>
            </a:r>
            <a:endParaRPr/>
          </a:p>
        </p:txBody>
      </p:sp>
      <p:sp>
        <p:nvSpPr>
          <p:cNvPr id="238" name="Google Shape;238;p40"/>
          <p:cNvSpPr txBox="1"/>
          <p:nvPr>
            <p:ph idx="1" type="body"/>
          </p:nvPr>
        </p:nvSpPr>
        <p:spPr>
          <a:xfrm>
            <a:off x="272375" y="900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solidFill>
                <a:schemeClr val="dk1"/>
              </a:solidFill>
            </a:endParaRPr>
          </a:p>
          <a:p>
            <a:pPr indent="0" lvl="0" marL="0" rtl="0" algn="l">
              <a:spcBef>
                <a:spcPts val="1200"/>
              </a:spcBef>
              <a:spcAft>
                <a:spcPts val="1200"/>
              </a:spcAft>
              <a:buNone/>
            </a:pPr>
            <a:r>
              <a:t/>
            </a:r>
            <a:endParaRPr b="1" sz="1100">
              <a:solidFill>
                <a:schemeClr val="dk1"/>
              </a:solidFill>
            </a:endParaRPr>
          </a:p>
        </p:txBody>
      </p:sp>
      <p:pic>
        <p:nvPicPr>
          <p:cNvPr id="239" name="Google Shape;239;p40"/>
          <p:cNvPicPr preferRelativeResize="0"/>
          <p:nvPr/>
        </p:nvPicPr>
        <p:blipFill>
          <a:blip r:embed="rId3">
            <a:alphaModFix/>
          </a:blip>
          <a:stretch>
            <a:fillRect/>
          </a:stretch>
        </p:blipFill>
        <p:spPr>
          <a:xfrm>
            <a:off x="1856025" y="2052175"/>
            <a:ext cx="5960300" cy="2973375"/>
          </a:xfrm>
          <a:prstGeom prst="rect">
            <a:avLst/>
          </a:prstGeom>
          <a:noFill/>
          <a:ln>
            <a:noFill/>
          </a:ln>
        </p:spPr>
      </p:pic>
      <p:sp>
        <p:nvSpPr>
          <p:cNvPr id="240" name="Google Shape;240;p40"/>
          <p:cNvSpPr txBox="1"/>
          <p:nvPr/>
        </p:nvSpPr>
        <p:spPr>
          <a:xfrm>
            <a:off x="2493075" y="1017725"/>
            <a:ext cx="453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chemeClr val="dk1"/>
                </a:solidFill>
              </a:rPr>
              <a:t>All Launch Sites on a map</a:t>
            </a:r>
            <a:endParaRPr b="1" sz="1800" u="sng">
              <a:solidFill>
                <a:schemeClr val="dk1"/>
              </a:solidFill>
            </a:endParaRPr>
          </a:p>
        </p:txBody>
      </p:sp>
      <p:sp>
        <p:nvSpPr>
          <p:cNvPr id="241" name="Google Shape;241;p40"/>
          <p:cNvSpPr txBox="1"/>
          <p:nvPr/>
        </p:nvSpPr>
        <p:spPr>
          <a:xfrm>
            <a:off x="495475" y="1479425"/>
            <a:ext cx="721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All SpaceX Launch Sites are in the United States of America, specifically at Florida and California</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Interactive Analysis with Folium</a:t>
            </a:r>
            <a:endParaRPr/>
          </a:p>
          <a:p>
            <a:pPr indent="0" lvl="0" marL="0" rtl="0" algn="l">
              <a:spcBef>
                <a:spcPts val="0"/>
              </a:spcBef>
              <a:spcAft>
                <a:spcPts val="0"/>
              </a:spcAft>
              <a:buNone/>
            </a:pPr>
            <a:r>
              <a:t/>
            </a:r>
            <a:endParaRPr/>
          </a:p>
        </p:txBody>
      </p:sp>
      <p:sp>
        <p:nvSpPr>
          <p:cNvPr id="247" name="Google Shape;247;p41"/>
          <p:cNvSpPr txBox="1"/>
          <p:nvPr>
            <p:ph idx="1" type="body"/>
          </p:nvPr>
        </p:nvSpPr>
        <p:spPr>
          <a:xfrm>
            <a:off x="272375" y="900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solidFill>
                <a:schemeClr val="dk1"/>
              </a:solidFill>
            </a:endParaRPr>
          </a:p>
          <a:p>
            <a:pPr indent="0" lvl="0" marL="0" rtl="0" algn="l">
              <a:spcBef>
                <a:spcPts val="1200"/>
              </a:spcBef>
              <a:spcAft>
                <a:spcPts val="1200"/>
              </a:spcAft>
              <a:buNone/>
            </a:pPr>
            <a:r>
              <a:t/>
            </a:r>
            <a:endParaRPr b="1" sz="1100">
              <a:solidFill>
                <a:schemeClr val="dk1"/>
              </a:solidFill>
            </a:endParaRPr>
          </a:p>
        </p:txBody>
      </p:sp>
      <p:sp>
        <p:nvSpPr>
          <p:cNvPr id="248" name="Google Shape;248;p41"/>
          <p:cNvSpPr txBox="1"/>
          <p:nvPr/>
        </p:nvSpPr>
        <p:spPr>
          <a:xfrm>
            <a:off x="2493075" y="1017725"/>
            <a:ext cx="453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chemeClr val="dk1"/>
                </a:solidFill>
              </a:rPr>
              <a:t>Success/Failed Launch for Each Site</a:t>
            </a:r>
            <a:endParaRPr b="1" sz="1800" u="sng">
              <a:solidFill>
                <a:schemeClr val="dk1"/>
              </a:solidFill>
            </a:endParaRPr>
          </a:p>
        </p:txBody>
      </p:sp>
      <p:sp>
        <p:nvSpPr>
          <p:cNvPr id="249" name="Google Shape;249;p41"/>
          <p:cNvSpPr txBox="1"/>
          <p:nvPr/>
        </p:nvSpPr>
        <p:spPr>
          <a:xfrm>
            <a:off x="495475" y="1479425"/>
            <a:ext cx="721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Launches are grouped in clusters, green representing successful launches and red representing failed ones.</a:t>
            </a:r>
            <a:endParaRPr>
              <a:solidFill>
                <a:schemeClr val="dk1"/>
              </a:solidFill>
            </a:endParaRPr>
          </a:p>
        </p:txBody>
      </p:sp>
      <p:pic>
        <p:nvPicPr>
          <p:cNvPr id="250" name="Google Shape;250;p41"/>
          <p:cNvPicPr preferRelativeResize="0"/>
          <p:nvPr/>
        </p:nvPicPr>
        <p:blipFill>
          <a:blip r:embed="rId3">
            <a:alphaModFix/>
          </a:blip>
          <a:stretch>
            <a:fillRect/>
          </a:stretch>
        </p:blipFill>
        <p:spPr>
          <a:xfrm>
            <a:off x="311700" y="2405148"/>
            <a:ext cx="4450675" cy="2125624"/>
          </a:xfrm>
          <a:prstGeom prst="rect">
            <a:avLst/>
          </a:prstGeom>
          <a:noFill/>
          <a:ln>
            <a:noFill/>
          </a:ln>
        </p:spPr>
      </p:pic>
      <p:pic>
        <p:nvPicPr>
          <p:cNvPr id="251" name="Google Shape;251;p41"/>
          <p:cNvPicPr preferRelativeResize="0"/>
          <p:nvPr/>
        </p:nvPicPr>
        <p:blipFill rotWithShape="1">
          <a:blip r:embed="rId4">
            <a:alphaModFix/>
          </a:blip>
          <a:srcRect b="0" l="15096" r="43450" t="0"/>
          <a:stretch/>
        </p:blipFill>
        <p:spPr>
          <a:xfrm>
            <a:off x="5324375" y="2300700"/>
            <a:ext cx="2296451" cy="2842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21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67" name="Google Shape;67;p15"/>
          <p:cNvSpPr txBox="1"/>
          <p:nvPr>
            <p:ph idx="1" type="body"/>
          </p:nvPr>
        </p:nvSpPr>
        <p:spPr>
          <a:xfrm>
            <a:off x="311700" y="1026650"/>
            <a:ext cx="6813600" cy="2253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u="sng">
                <a:solidFill>
                  <a:schemeClr val="dk1"/>
                </a:solidFill>
              </a:rPr>
              <a:t>Summary</a:t>
            </a:r>
            <a:r>
              <a:rPr lang="en" u="sng">
                <a:solidFill>
                  <a:schemeClr val="dk1"/>
                </a:solidFill>
              </a:rPr>
              <a:t> Of methodologies</a:t>
            </a:r>
            <a:endParaRPr u="sng">
              <a:solidFill>
                <a:schemeClr val="dk1"/>
              </a:solidFill>
            </a:endParaRPr>
          </a:p>
          <a:p>
            <a:pPr indent="-317182" lvl="0" marL="457200" rtl="0" algn="l">
              <a:spcBef>
                <a:spcPts val="1200"/>
              </a:spcBef>
              <a:spcAft>
                <a:spcPts val="0"/>
              </a:spcAft>
              <a:buClr>
                <a:schemeClr val="dk1"/>
              </a:buClr>
              <a:buSzPct val="100000"/>
              <a:buChar char="●"/>
            </a:pPr>
            <a:r>
              <a:rPr lang="en">
                <a:solidFill>
                  <a:schemeClr val="dk1"/>
                </a:solidFill>
              </a:rPr>
              <a:t>Data Collection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Data Wrangling</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Exploratory Data Analysis with Data Visualisation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Exploratory Data Analysis with SQL</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Creating an Interactive map with Folium</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Building a Dashboard with Plotly Dash</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Predictive Analysis (Machine Learning: Classification)</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Summary of results</a:t>
            </a:r>
            <a:endParaRPr>
              <a:solidFill>
                <a:schemeClr val="dk1"/>
              </a:solidFill>
            </a:endParaRPr>
          </a:p>
        </p:txBody>
      </p:sp>
      <p:sp>
        <p:nvSpPr>
          <p:cNvPr id="68" name="Google Shape;68;p15"/>
          <p:cNvSpPr txBox="1"/>
          <p:nvPr/>
        </p:nvSpPr>
        <p:spPr>
          <a:xfrm>
            <a:off x="233075" y="3366075"/>
            <a:ext cx="453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Summary of results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Exploratory Data Analysis results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Interactive analytics in screenshots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Predictive Analytics results</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Predictive Analysis</a:t>
            </a:r>
            <a:endParaRPr/>
          </a:p>
        </p:txBody>
      </p:sp>
      <p:sp>
        <p:nvSpPr>
          <p:cNvPr id="257" name="Google Shape;25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rPr>
              <a:t>Confusion Matrix</a:t>
            </a:r>
            <a:endParaRPr b="1" u="sng">
              <a:solidFill>
                <a:schemeClr val="dk1"/>
              </a:solidFill>
            </a:endParaRPr>
          </a:p>
          <a:p>
            <a:pPr indent="0" lvl="0" marL="0" rtl="0" algn="l">
              <a:spcBef>
                <a:spcPts val="1200"/>
              </a:spcBef>
              <a:spcAft>
                <a:spcPts val="0"/>
              </a:spcAft>
              <a:buNone/>
            </a:pPr>
            <a:r>
              <a:rPr b="1" lang="en" sz="1100">
                <a:solidFill>
                  <a:schemeClr val="dk1"/>
                </a:solidFill>
              </a:rPr>
              <a:t>Model Performance:</a:t>
            </a:r>
            <a:r>
              <a:rPr lang="en" sz="1100">
                <a:solidFill>
                  <a:schemeClr val="dk1"/>
                </a:solidFill>
              </a:rPr>
              <a:t> The confusion matrix for the decision tree classifier reveals that out of 18 predictions, 17 were correctly classified with a single false positive, where an unsuccessful landing was incorrectly marked as successful.</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58" name="Google Shape;258;p42"/>
          <p:cNvPicPr preferRelativeResize="0"/>
          <p:nvPr/>
        </p:nvPicPr>
        <p:blipFill>
          <a:blip r:embed="rId3">
            <a:alphaModFix/>
          </a:blip>
          <a:stretch>
            <a:fillRect/>
          </a:stretch>
        </p:blipFill>
        <p:spPr>
          <a:xfrm>
            <a:off x="2473125" y="2225700"/>
            <a:ext cx="3884300" cy="2186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58900" y="43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64" name="Google Shape;264;p43"/>
          <p:cNvSpPr txBox="1"/>
          <p:nvPr>
            <p:ph idx="1" type="body"/>
          </p:nvPr>
        </p:nvSpPr>
        <p:spPr>
          <a:xfrm>
            <a:off x="311700" y="1152475"/>
            <a:ext cx="6507000" cy="378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The larger the number of flights at a launch site, the greater the success rate, particularly post-2013.</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Orbits like ES-L1, GEO, HEO, and SSO have the highest success rates, with 100% success observed.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launch site KSC LC-39A had the most successful launches overall.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Heavier payloads generally experience lower success rates compared to lighter payloads.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Decision Tree classifier was identified as the best machine learning algorithm for predicting landing outcomes.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chemeClr val="dk1"/>
                </a:solidFill>
              </a:rPr>
              <a:t>Project Background and Context</a:t>
            </a:r>
            <a:endParaRPr b="1" sz="1100">
              <a:solidFill>
                <a:schemeClr val="dk1"/>
              </a:solidFill>
            </a:endParaRPr>
          </a:p>
          <a:p>
            <a:pPr indent="0" lvl="0" marL="0" rtl="0" algn="l">
              <a:spcBef>
                <a:spcPts val="1200"/>
              </a:spcBef>
              <a:spcAft>
                <a:spcPts val="0"/>
              </a:spcAft>
              <a:buNone/>
            </a:pPr>
            <a:r>
              <a:rPr lang="en" sz="1100">
                <a:solidFill>
                  <a:schemeClr val="dk1"/>
                </a:solidFill>
              </a:rPr>
              <a:t>SpaceX, a leading company in the commercial space industry, has revolutionized space travel by making it more affordable. The company advertises Falcon 9 rocket launches at a cost of 62 million dollars, while other providers charge up to 165 million dollars. Much of this cost difference is due to SpaceX's ability to reuse the first stage of its rockets. By determining if the first stage will successfully land, we can predict the cost of a launch. This information is vital for any company looking to bid against SpaceX for a launch contract. This project aims to create a machine learning model to predict the likelihood of a successful first-stage landing.</a:t>
            </a:r>
            <a:endParaRPr sz="1100">
              <a:solidFill>
                <a:schemeClr val="dk1"/>
              </a:solidFill>
            </a:endParaRPr>
          </a:p>
          <a:p>
            <a:pPr indent="0" lvl="0" marL="0" rtl="0" algn="l">
              <a:spcBef>
                <a:spcPts val="1200"/>
              </a:spcBef>
              <a:spcAft>
                <a:spcPts val="0"/>
              </a:spcAft>
              <a:buNone/>
            </a:pPr>
            <a:r>
              <a:rPr b="1" lang="en" sz="1100">
                <a:solidFill>
                  <a:schemeClr val="dk1"/>
                </a:solidFill>
              </a:rPr>
              <a:t>Questions:</a:t>
            </a:r>
            <a:endParaRPr b="1"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What factors influence the success rate of the first stage landing, such as payload mass, launch site, and flight number?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How do interactions among these features affect the landing success rate?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Does the rate of successful landings improve over time?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What are the best operating conditions to ensure a successful landing program?</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What is the most suitable algorithm for binary classification in this scenario?</a:t>
            </a:r>
            <a:endParaRPr sz="1100">
              <a:solidFill>
                <a:schemeClr val="dk1"/>
              </a:solidFill>
            </a:endParaRPr>
          </a:p>
          <a:p>
            <a:pPr indent="0" lvl="0" marL="0" rtl="0" algn="l">
              <a:spcBef>
                <a:spcPts val="120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6417575" y="3327025"/>
            <a:ext cx="2726424" cy="1816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Data Collection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Data Wrangling</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Exploratory Data Analysis with Data Visualisation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Exploratory Data Analysis with SQL</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Creating an Interactive map with Folium</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Building a Dashboard with Plotly Dash</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Predictive Analysis (Machine Learning: Classification)</a:t>
            </a:r>
            <a:endParaRPr>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Data Collection</a:t>
            </a:r>
            <a:endParaRPr/>
          </a:p>
        </p:txBody>
      </p:sp>
      <p:sp>
        <p:nvSpPr>
          <p:cNvPr id="87" name="Google Shape;87;p18"/>
          <p:cNvSpPr txBox="1"/>
          <p:nvPr>
            <p:ph idx="1" type="body"/>
          </p:nvPr>
        </p:nvSpPr>
        <p:spPr>
          <a:xfrm>
            <a:off x="0" y="1028400"/>
            <a:ext cx="6790200" cy="4233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u="sng">
                <a:solidFill>
                  <a:schemeClr val="dk1"/>
                </a:solidFill>
              </a:rPr>
              <a:t>Data Collection Process - SpaceX API</a:t>
            </a:r>
            <a:endParaRPr b="1" sz="1100" u="sng">
              <a:solidFill>
                <a:schemeClr val="dk1"/>
              </a:solidFill>
            </a:endParaRPr>
          </a:p>
          <a:p>
            <a:pPr indent="0" lvl="0" marL="0" rtl="0" algn="l">
              <a:spcBef>
                <a:spcPts val="1200"/>
              </a:spcBef>
              <a:spcAft>
                <a:spcPts val="0"/>
              </a:spcAft>
              <a:buNone/>
            </a:pPr>
            <a:r>
              <a:rPr lang="en" sz="1100">
                <a:solidFill>
                  <a:schemeClr val="dk1"/>
                </a:solidFill>
              </a:rPr>
              <a:t>The data collection process began with accessing the SpaceX REST API to gather detailed information about Falcon 9 launches.</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API Request:</a:t>
            </a:r>
            <a:r>
              <a:rPr lang="en" sz="1100">
                <a:solidFill>
                  <a:schemeClr val="dk1"/>
                </a:solidFill>
              </a:rPr>
              <a:t> I sent GET requests to the SpaceX API, retrieving data points such as Flight Number, Date, Booster Version, Payload Mass, Orbit, and Launch Site. This information was crucial for understanding the various factors that influence the success of the first stage landing.</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Data Processing:</a:t>
            </a:r>
            <a:r>
              <a:rPr lang="en" sz="1100">
                <a:solidFill>
                  <a:schemeClr val="dk1"/>
                </a:solidFill>
              </a:rPr>
              <a:t> The response was decoded using the </a:t>
            </a:r>
            <a:r>
              <a:rPr lang="en" sz="1100">
                <a:solidFill>
                  <a:schemeClr val="dk1"/>
                </a:solidFill>
                <a:latin typeface="Roboto Mono"/>
                <a:ea typeface="Roboto Mono"/>
                <a:cs typeface="Roboto Mono"/>
                <a:sym typeface="Roboto Mono"/>
              </a:rPr>
              <a:t>.json()</a:t>
            </a:r>
            <a:r>
              <a:rPr lang="en" sz="1100">
                <a:solidFill>
                  <a:schemeClr val="dk1"/>
                </a:solidFill>
              </a:rPr>
              <a:t> method, and the data was normalized into a pandas DataFrame using </a:t>
            </a:r>
            <a:r>
              <a:rPr lang="en" sz="1100">
                <a:solidFill>
                  <a:schemeClr val="dk1"/>
                </a:solidFill>
                <a:latin typeface="Roboto Mono"/>
                <a:ea typeface="Roboto Mono"/>
                <a:cs typeface="Roboto Mono"/>
                <a:sym typeface="Roboto Mono"/>
              </a:rPr>
              <a:t>json_normalize()</a:t>
            </a:r>
            <a:r>
              <a:rPr lang="en" sz="1100">
                <a:solidFill>
                  <a:schemeClr val="dk1"/>
                </a:solidFill>
              </a:rPr>
              <a:t>. This step allowed us to structure the JSON data into a tabular format suitable for analysis.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Data Cleaning:</a:t>
            </a:r>
            <a:r>
              <a:rPr lang="en" sz="1100">
                <a:solidFill>
                  <a:schemeClr val="dk1"/>
                </a:solidFill>
              </a:rPr>
              <a:t> I performed extensive data cleaning, including checking for missing values and filling them where necessary. This ensured the accuracy and reliability of the dataset.</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Data Storage:</a:t>
            </a:r>
            <a:r>
              <a:rPr lang="en" sz="1100">
                <a:solidFill>
                  <a:schemeClr val="dk1"/>
                </a:solidFill>
              </a:rPr>
              <a:t> Finally, the processed data was exported into a CSV file for further analysis, maintaining a clean and organized structure throughout the process.</a:t>
            </a:r>
            <a:endParaRPr sz="1100">
              <a:solidFill>
                <a:schemeClr val="dk1"/>
              </a:solidFill>
            </a:endParaRPr>
          </a:p>
          <a:p>
            <a:pPr indent="0" lvl="0" marL="0" rtl="0" algn="l">
              <a:spcBef>
                <a:spcPts val="1200"/>
              </a:spcBef>
              <a:spcAft>
                <a:spcPts val="1200"/>
              </a:spcAft>
              <a:buNone/>
            </a:pPr>
            <a:r>
              <a:t/>
            </a:r>
            <a:endParaRPr/>
          </a:p>
        </p:txBody>
      </p:sp>
      <p:pic>
        <p:nvPicPr>
          <p:cNvPr id="88" name="Google Shape;88;p18"/>
          <p:cNvPicPr preferRelativeResize="0"/>
          <p:nvPr/>
        </p:nvPicPr>
        <p:blipFill>
          <a:blip r:embed="rId3">
            <a:alphaModFix/>
          </a:blip>
          <a:stretch>
            <a:fillRect/>
          </a:stretch>
        </p:blipFill>
        <p:spPr>
          <a:xfrm>
            <a:off x="6790200" y="935025"/>
            <a:ext cx="2353800" cy="25096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Data Collection</a:t>
            </a:r>
            <a:endParaRPr/>
          </a:p>
        </p:txBody>
      </p:sp>
      <p:sp>
        <p:nvSpPr>
          <p:cNvPr id="94" name="Google Shape;94;p19"/>
          <p:cNvSpPr txBox="1"/>
          <p:nvPr>
            <p:ph idx="1" type="body"/>
          </p:nvPr>
        </p:nvSpPr>
        <p:spPr>
          <a:xfrm>
            <a:off x="94375" y="1081800"/>
            <a:ext cx="5775600" cy="4061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100">
                <a:solidFill>
                  <a:schemeClr val="dk1"/>
                </a:solidFill>
              </a:rPr>
              <a:t>Data Collection Process - Web Scraping</a:t>
            </a:r>
            <a:endParaRPr b="1" sz="1100">
              <a:solidFill>
                <a:schemeClr val="dk1"/>
              </a:solidFill>
            </a:endParaRPr>
          </a:p>
          <a:p>
            <a:pPr indent="0" lvl="0" marL="0" rtl="0" algn="l">
              <a:spcBef>
                <a:spcPts val="1200"/>
              </a:spcBef>
              <a:spcAft>
                <a:spcPts val="0"/>
              </a:spcAft>
              <a:buNone/>
            </a:pPr>
            <a:r>
              <a:rPr lang="en" sz="1100">
                <a:solidFill>
                  <a:schemeClr val="dk1"/>
                </a:solidFill>
              </a:rPr>
              <a:t>In addition to using the SpaceX API, I employed web scraping techniques to collect supplementary data from Wikipedia.</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Web Scraping Implementation:</a:t>
            </a:r>
            <a:r>
              <a:rPr lang="en" sz="1100">
                <a:solidFill>
                  <a:schemeClr val="dk1"/>
                </a:solidFill>
              </a:rPr>
              <a:t> Utilized BeautifulSoup to parse HTML content from Falcon 9 launch records on Wikipedia. This allowed me to extract additional data points, such as Payload, Version Booster, Customer, and Launch Outcome.</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Data Parsing:</a:t>
            </a:r>
            <a:r>
              <a:rPr lang="en" sz="1100">
                <a:solidFill>
                  <a:schemeClr val="dk1"/>
                </a:solidFill>
              </a:rPr>
              <a:t> The HTML tables were parsed, and relevant data was extracted into a structured format. We then converted this data into a pandas DataFrame, ensuring consistency with the API-collected data.</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Data Integration:</a:t>
            </a:r>
            <a:r>
              <a:rPr lang="en" sz="1100">
                <a:solidFill>
                  <a:schemeClr val="dk1"/>
                </a:solidFill>
              </a:rPr>
              <a:t> The web-scraped data was combined with the API data, providing a more comprehensive dataset for our analysis. This dual approach ensured that no critical information was missed during the data collection process.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Data Export:</a:t>
            </a:r>
            <a:r>
              <a:rPr lang="en" sz="1100">
                <a:solidFill>
                  <a:schemeClr val="dk1"/>
                </a:solidFill>
              </a:rPr>
              <a:t> Similar to the API data, the web-scraped information was also exported to a CSV file, ready for the next steps in our machine learning pipeline.</a:t>
            </a:r>
            <a:endParaRPr sz="1100">
              <a:solidFill>
                <a:schemeClr val="dk1"/>
              </a:solidFill>
            </a:endParaRPr>
          </a:p>
          <a:p>
            <a:pPr indent="0" lvl="0" marL="0" rtl="0" algn="l">
              <a:spcBef>
                <a:spcPts val="1200"/>
              </a:spcBef>
              <a:spcAft>
                <a:spcPts val="1200"/>
              </a:spcAft>
              <a:buNone/>
            </a:pPr>
            <a:r>
              <a:t/>
            </a:r>
            <a:endParaRPr/>
          </a:p>
        </p:txBody>
      </p:sp>
      <p:pic>
        <p:nvPicPr>
          <p:cNvPr id="95" name="Google Shape;95;p19"/>
          <p:cNvPicPr preferRelativeResize="0"/>
          <p:nvPr/>
        </p:nvPicPr>
        <p:blipFill>
          <a:blip r:embed="rId3">
            <a:alphaModFix/>
          </a:blip>
          <a:stretch>
            <a:fillRect/>
          </a:stretch>
        </p:blipFill>
        <p:spPr>
          <a:xfrm>
            <a:off x="5968975" y="1170125"/>
            <a:ext cx="3022625" cy="2353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Data Wrangling</a:t>
            </a:r>
            <a:endParaRPr/>
          </a:p>
        </p:txBody>
      </p:sp>
      <p:sp>
        <p:nvSpPr>
          <p:cNvPr id="101" name="Google Shape;101;p20"/>
          <p:cNvSpPr txBox="1"/>
          <p:nvPr>
            <p:ph idx="1" type="body"/>
          </p:nvPr>
        </p:nvSpPr>
        <p:spPr>
          <a:xfrm>
            <a:off x="251775" y="1017725"/>
            <a:ext cx="4580100" cy="4125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100">
                <a:solidFill>
                  <a:schemeClr val="dk1"/>
                </a:solidFill>
              </a:rPr>
              <a:t>During the data wrangling phase, I performed essential steps to prepare the dataset for analysis and model training:</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Exploratory Data Analysis (EDA):</a:t>
            </a:r>
            <a:r>
              <a:rPr lang="en" sz="1100">
                <a:solidFill>
                  <a:schemeClr val="dk1"/>
                </a:solidFill>
              </a:rPr>
              <a:t> Analyzed the dataset to identify missing values and anomalies, which guided the creation of accurate training labels.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Mission Outcome Labeling:</a:t>
            </a:r>
            <a:r>
              <a:rPr lang="en" sz="1100">
                <a:solidFill>
                  <a:schemeClr val="dk1"/>
                </a:solidFill>
              </a:rPr>
              <a:t> The mission outcomes were classified into binary labels: "1" for successful landings and "0" for unsuccessful attempts. This included different scenarios like landings on ocean, land, or drone ships.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Launch and Orbit Calculations:</a:t>
            </a:r>
            <a:r>
              <a:rPr lang="en" sz="1100">
                <a:solidFill>
                  <a:schemeClr val="dk1"/>
                </a:solidFill>
              </a:rPr>
              <a:t> Calculated the number of launches at each site and the frequency of each orbit type. This analysis helped in understanding the conditions influencing landing success.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Final Data Export:</a:t>
            </a:r>
            <a:r>
              <a:rPr lang="en" sz="1100">
                <a:solidFill>
                  <a:schemeClr val="dk1"/>
                </a:solidFill>
              </a:rPr>
              <a:t> After cleaning and labeling, the data was exported into a CSV file, ready for further machine learning analysis.</a:t>
            </a:r>
            <a:endParaRPr sz="1100">
              <a:solidFill>
                <a:schemeClr val="dk1"/>
              </a:solidFill>
            </a:endParaRPr>
          </a:p>
          <a:p>
            <a:pPr indent="0" lvl="0" marL="0" rtl="0" algn="l">
              <a:spcBef>
                <a:spcPts val="1200"/>
              </a:spcBef>
              <a:spcAft>
                <a:spcPts val="1200"/>
              </a:spcAft>
              <a:buNone/>
            </a:pPr>
            <a:r>
              <a:t/>
            </a:r>
            <a:endParaRPr/>
          </a:p>
        </p:txBody>
      </p:sp>
      <p:pic>
        <p:nvPicPr>
          <p:cNvPr id="102" name="Google Shape;102;p20"/>
          <p:cNvPicPr preferRelativeResize="0"/>
          <p:nvPr/>
        </p:nvPicPr>
        <p:blipFill>
          <a:blip r:embed="rId3">
            <a:alphaModFix/>
          </a:blip>
          <a:stretch>
            <a:fillRect/>
          </a:stretch>
        </p:blipFill>
        <p:spPr>
          <a:xfrm>
            <a:off x="4997025" y="839800"/>
            <a:ext cx="3947401" cy="29859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3. </a:t>
            </a:r>
            <a:r>
              <a:rPr lang="en" sz="2500"/>
              <a:t>Exploratory Data Analysis with Data Visualisation</a:t>
            </a:r>
            <a:endParaRPr sz="2500"/>
          </a:p>
          <a:p>
            <a:pPr indent="0" lvl="0" marL="0" rtl="0" algn="l">
              <a:spcBef>
                <a:spcPts val="0"/>
              </a:spcBef>
              <a:spcAft>
                <a:spcPts val="0"/>
              </a:spcAft>
              <a:buNone/>
            </a:pPr>
            <a:r>
              <a:t/>
            </a:r>
            <a:endParaRPr/>
          </a:p>
        </p:txBody>
      </p:sp>
      <p:sp>
        <p:nvSpPr>
          <p:cNvPr id="108" name="Google Shape;108;p21"/>
          <p:cNvSpPr txBox="1"/>
          <p:nvPr>
            <p:ph idx="1" type="body"/>
          </p:nvPr>
        </p:nvSpPr>
        <p:spPr>
          <a:xfrm>
            <a:off x="67875" y="981325"/>
            <a:ext cx="6373200" cy="31791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lang="en" sz="1100">
                <a:solidFill>
                  <a:schemeClr val="dk1"/>
                </a:solidFill>
              </a:rPr>
              <a:t>During the Exploratory Data Analysis (EDA), we visualized various relationships in the dataset to uncover patterns and trends:</a:t>
            </a:r>
            <a:endParaRPr sz="1100">
              <a:solidFill>
                <a:schemeClr val="dk1"/>
              </a:solidFill>
            </a:endParaRPr>
          </a:p>
          <a:p>
            <a:pPr indent="-287972" lvl="0" marL="457200" rtl="0" algn="l">
              <a:spcBef>
                <a:spcPts val="1200"/>
              </a:spcBef>
              <a:spcAft>
                <a:spcPts val="0"/>
              </a:spcAft>
              <a:buClr>
                <a:schemeClr val="dk1"/>
              </a:buClr>
              <a:buSzPct val="100000"/>
              <a:buChar char="●"/>
            </a:pPr>
            <a:r>
              <a:rPr b="1" lang="en" sz="1100">
                <a:solidFill>
                  <a:schemeClr val="dk1"/>
                </a:solidFill>
              </a:rPr>
              <a:t>Visualized Relationships:</a:t>
            </a:r>
            <a:endParaRPr b="1" sz="1100">
              <a:solidFill>
                <a:schemeClr val="dk1"/>
              </a:solidFill>
            </a:endParaRPr>
          </a:p>
          <a:p>
            <a:pPr indent="-287972" lvl="1" marL="914400" rtl="0" algn="l">
              <a:spcBef>
                <a:spcPts val="0"/>
              </a:spcBef>
              <a:spcAft>
                <a:spcPts val="0"/>
              </a:spcAft>
              <a:buClr>
                <a:schemeClr val="dk1"/>
              </a:buClr>
              <a:buSzPct val="100000"/>
              <a:buChar char="○"/>
            </a:pPr>
            <a:r>
              <a:rPr b="1" lang="en" sz="1100">
                <a:solidFill>
                  <a:schemeClr val="dk1"/>
                </a:solidFill>
              </a:rPr>
              <a:t>Flight Number vs. Payload Mass</a:t>
            </a:r>
            <a:endParaRPr b="1" sz="1100">
              <a:solidFill>
                <a:schemeClr val="dk1"/>
              </a:solidFill>
            </a:endParaRPr>
          </a:p>
          <a:p>
            <a:pPr indent="-287972" lvl="1" marL="914400" rtl="0" algn="l">
              <a:spcBef>
                <a:spcPts val="0"/>
              </a:spcBef>
              <a:spcAft>
                <a:spcPts val="0"/>
              </a:spcAft>
              <a:buClr>
                <a:schemeClr val="dk1"/>
              </a:buClr>
              <a:buSzPct val="100000"/>
              <a:buChar char="○"/>
            </a:pPr>
            <a:r>
              <a:rPr b="1" lang="en" sz="1100">
                <a:solidFill>
                  <a:schemeClr val="dk1"/>
                </a:solidFill>
              </a:rPr>
              <a:t>Flight Number vs. Launch Site</a:t>
            </a:r>
            <a:endParaRPr b="1" sz="1100">
              <a:solidFill>
                <a:schemeClr val="dk1"/>
              </a:solidFill>
            </a:endParaRPr>
          </a:p>
          <a:p>
            <a:pPr indent="-287972" lvl="1" marL="914400" rtl="0" algn="l">
              <a:spcBef>
                <a:spcPts val="0"/>
              </a:spcBef>
              <a:spcAft>
                <a:spcPts val="0"/>
              </a:spcAft>
              <a:buClr>
                <a:schemeClr val="dk1"/>
              </a:buClr>
              <a:buSzPct val="100000"/>
              <a:buChar char="○"/>
            </a:pPr>
            <a:r>
              <a:rPr b="1" lang="en" sz="1100">
                <a:solidFill>
                  <a:schemeClr val="dk1"/>
                </a:solidFill>
              </a:rPr>
              <a:t>Payload Mass vs. Orbit Type</a:t>
            </a:r>
            <a:endParaRPr b="1" sz="1100">
              <a:solidFill>
                <a:schemeClr val="dk1"/>
              </a:solidFill>
            </a:endParaRPr>
          </a:p>
          <a:p>
            <a:pPr indent="-287972" lvl="1" marL="914400" rtl="0" algn="l">
              <a:spcBef>
                <a:spcPts val="0"/>
              </a:spcBef>
              <a:spcAft>
                <a:spcPts val="0"/>
              </a:spcAft>
              <a:buClr>
                <a:schemeClr val="dk1"/>
              </a:buClr>
              <a:buSzPct val="100000"/>
              <a:buChar char="○"/>
            </a:pPr>
            <a:r>
              <a:rPr b="1" lang="en" sz="1100">
                <a:solidFill>
                  <a:schemeClr val="dk1"/>
                </a:solidFill>
              </a:rPr>
              <a:t>Success Rate by Orbit Type</a:t>
            </a:r>
            <a:endParaRPr b="1" sz="1100">
              <a:solidFill>
                <a:schemeClr val="dk1"/>
              </a:solidFill>
            </a:endParaRPr>
          </a:p>
          <a:p>
            <a:pPr indent="-287972" lvl="1" marL="914400" rtl="0" algn="l">
              <a:spcBef>
                <a:spcPts val="0"/>
              </a:spcBef>
              <a:spcAft>
                <a:spcPts val="0"/>
              </a:spcAft>
              <a:buClr>
                <a:schemeClr val="dk1"/>
              </a:buClr>
              <a:buSzPct val="100000"/>
              <a:buChar char="○"/>
            </a:pPr>
            <a:r>
              <a:rPr b="1" lang="en" sz="1100">
                <a:solidFill>
                  <a:schemeClr val="dk1"/>
                </a:solidFill>
              </a:rPr>
              <a:t>Launch Success Yearly Trend</a:t>
            </a:r>
            <a:endParaRPr b="1" sz="1100">
              <a:solidFill>
                <a:schemeClr val="dk1"/>
              </a:solidFill>
            </a:endParaRPr>
          </a:p>
          <a:p>
            <a:pPr indent="-287972" lvl="0" marL="457200" rtl="0" algn="l">
              <a:spcBef>
                <a:spcPts val="0"/>
              </a:spcBef>
              <a:spcAft>
                <a:spcPts val="0"/>
              </a:spcAft>
              <a:buClr>
                <a:schemeClr val="dk1"/>
              </a:buClr>
              <a:buSzPct val="100000"/>
              <a:buChar char="●"/>
            </a:pPr>
            <a:r>
              <a:rPr b="1" lang="en" sz="1100">
                <a:solidFill>
                  <a:schemeClr val="dk1"/>
                </a:solidFill>
              </a:rPr>
              <a:t>Chart Types:</a:t>
            </a:r>
            <a:endParaRPr b="1" sz="1100">
              <a:solidFill>
                <a:schemeClr val="dk1"/>
              </a:solidFill>
            </a:endParaRPr>
          </a:p>
          <a:p>
            <a:pPr indent="-287972" lvl="1" marL="914400" rtl="0" algn="l">
              <a:spcBef>
                <a:spcPts val="0"/>
              </a:spcBef>
              <a:spcAft>
                <a:spcPts val="0"/>
              </a:spcAft>
              <a:buClr>
                <a:schemeClr val="dk1"/>
              </a:buClr>
              <a:buSzPct val="100000"/>
              <a:buChar char="○"/>
            </a:pPr>
            <a:r>
              <a:rPr b="1" lang="en" sz="1100">
                <a:solidFill>
                  <a:schemeClr val="dk1"/>
                </a:solidFill>
              </a:rPr>
              <a:t>Scatter Plots:</a:t>
            </a:r>
            <a:r>
              <a:rPr lang="en" sz="1100">
                <a:solidFill>
                  <a:schemeClr val="dk1"/>
                </a:solidFill>
              </a:rPr>
              <a:t> Highlighted the relationships between different variables, helping to identify potential features for the machine learning model.</a:t>
            </a:r>
            <a:endParaRPr sz="1100">
              <a:solidFill>
                <a:schemeClr val="dk1"/>
              </a:solidFill>
            </a:endParaRPr>
          </a:p>
          <a:p>
            <a:pPr indent="-287972" lvl="1" marL="914400" rtl="0" algn="l">
              <a:spcBef>
                <a:spcPts val="0"/>
              </a:spcBef>
              <a:spcAft>
                <a:spcPts val="0"/>
              </a:spcAft>
              <a:buClr>
                <a:schemeClr val="dk1"/>
              </a:buClr>
              <a:buSzPct val="100000"/>
              <a:buChar char="○"/>
            </a:pPr>
            <a:r>
              <a:rPr b="1" lang="en" sz="1100">
                <a:solidFill>
                  <a:schemeClr val="dk1"/>
                </a:solidFill>
              </a:rPr>
              <a:t>Bar Charts:</a:t>
            </a:r>
            <a:r>
              <a:rPr lang="en" sz="1100">
                <a:solidFill>
                  <a:schemeClr val="dk1"/>
                </a:solidFill>
              </a:rPr>
              <a:t> Compared discrete categories to show the relationship between specific variables and their measured outcomes.</a:t>
            </a:r>
            <a:endParaRPr sz="1100">
              <a:solidFill>
                <a:schemeClr val="dk1"/>
              </a:solidFill>
            </a:endParaRPr>
          </a:p>
          <a:p>
            <a:pPr indent="-287972" lvl="1" marL="914400" rtl="0" algn="l">
              <a:spcBef>
                <a:spcPts val="0"/>
              </a:spcBef>
              <a:spcAft>
                <a:spcPts val="0"/>
              </a:spcAft>
              <a:buClr>
                <a:schemeClr val="dk1"/>
              </a:buClr>
              <a:buSzPct val="100000"/>
              <a:buChar char="○"/>
            </a:pPr>
            <a:r>
              <a:rPr b="1" lang="en" sz="1100">
                <a:solidFill>
                  <a:schemeClr val="dk1"/>
                </a:solidFill>
              </a:rPr>
              <a:t>Line Charts:</a:t>
            </a:r>
            <a:r>
              <a:rPr lang="en" sz="1100">
                <a:solidFill>
                  <a:schemeClr val="dk1"/>
                </a:solidFill>
              </a:rPr>
              <a:t> Tracked trends over time, especially in success rates, offering insights into temporal patterns.</a:t>
            </a:r>
            <a:endParaRPr sz="1100">
              <a:solidFill>
                <a:schemeClr val="dk1"/>
              </a:solidFill>
            </a:endParaRPr>
          </a:p>
          <a:p>
            <a:pPr indent="0" lvl="0" marL="0" rtl="0" algn="l">
              <a:spcBef>
                <a:spcPts val="1200"/>
              </a:spcBef>
              <a:spcAft>
                <a:spcPts val="0"/>
              </a:spcAft>
              <a:buNone/>
            </a:pPr>
            <a:r>
              <a:rPr lang="en" sz="1100">
                <a:solidFill>
                  <a:schemeClr val="dk1"/>
                </a:solidFill>
              </a:rPr>
              <a:t>This visualization-driven approach was crucial in shaping the direction of our analysis and model development.</a:t>
            </a:r>
            <a:endParaRPr sz="1100">
              <a:solidFill>
                <a:schemeClr val="dk1"/>
              </a:solidFill>
            </a:endParaRPr>
          </a:p>
          <a:p>
            <a:pPr indent="0" lvl="0" marL="0" rtl="0" algn="l">
              <a:spcBef>
                <a:spcPts val="1200"/>
              </a:spcBef>
              <a:spcAft>
                <a:spcPts val="1200"/>
              </a:spcAft>
              <a:buNone/>
            </a:pPr>
            <a:r>
              <a:t/>
            </a:r>
            <a:endParaRPr sz="2200"/>
          </a:p>
        </p:txBody>
      </p:sp>
      <p:pic>
        <p:nvPicPr>
          <p:cNvPr id="109" name="Google Shape;109;p21"/>
          <p:cNvPicPr preferRelativeResize="0"/>
          <p:nvPr/>
        </p:nvPicPr>
        <p:blipFill>
          <a:blip r:embed="rId3">
            <a:alphaModFix/>
          </a:blip>
          <a:stretch>
            <a:fillRect/>
          </a:stretch>
        </p:blipFill>
        <p:spPr>
          <a:xfrm>
            <a:off x="144326" y="3718551"/>
            <a:ext cx="6018676" cy="1141800"/>
          </a:xfrm>
          <a:prstGeom prst="rect">
            <a:avLst/>
          </a:prstGeom>
          <a:noFill/>
          <a:ln>
            <a:noFill/>
          </a:ln>
        </p:spPr>
      </p:pic>
      <p:pic>
        <p:nvPicPr>
          <p:cNvPr id="110" name="Google Shape;110;p21"/>
          <p:cNvPicPr preferRelativeResize="0"/>
          <p:nvPr/>
        </p:nvPicPr>
        <p:blipFill>
          <a:blip r:embed="rId4">
            <a:alphaModFix/>
          </a:blip>
          <a:stretch>
            <a:fillRect/>
          </a:stretch>
        </p:blipFill>
        <p:spPr>
          <a:xfrm>
            <a:off x="6441075" y="1193725"/>
            <a:ext cx="2714275" cy="203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